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77" r:id="rId3"/>
    <p:sldId id="274" r:id="rId4"/>
    <p:sldId id="260" r:id="rId5"/>
    <p:sldId id="258" r:id="rId6"/>
    <p:sldId id="266" r:id="rId7"/>
    <p:sldId id="267" r:id="rId8"/>
    <p:sldId id="269" r:id="rId9"/>
    <p:sldId id="270" r:id="rId10"/>
    <p:sldId id="271" r:id="rId11"/>
    <p:sldId id="276" r:id="rId12"/>
    <p:sldId id="275" r:id="rId13"/>
    <p:sldId id="272" r:id="rId14"/>
    <p:sldId id="259" r:id="rId15"/>
    <p:sldId id="278" r:id="rId16"/>
    <p:sldId id="279" r:id="rId17"/>
    <p:sldId id="264" r:id="rId18"/>
    <p:sldId id="265" r:id="rId19"/>
    <p:sldId id="280" r:id="rId20"/>
    <p:sldId id="261" r:id="rId21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2C16"/>
    <a:srgbClr val="0C788E"/>
    <a:srgbClr val="006666"/>
    <a:srgbClr val="54381C"/>
    <a:srgbClr val="A50021"/>
    <a:srgbClr val="1C1C1C"/>
    <a:srgbClr val="003300"/>
    <a:srgbClr val="812B5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323" autoAdjust="0"/>
    <p:restoredTop sz="93873" autoAdjust="0"/>
  </p:normalViewPr>
  <p:slideViewPr>
    <p:cSldViewPr>
      <p:cViewPr varScale="1">
        <p:scale>
          <a:sx n="82" d="100"/>
          <a:sy n="82" d="100"/>
        </p:scale>
        <p:origin x="-1397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B0C718-B816-48C8-938F-E74753A5BA0C}" type="datetimeFigureOut">
              <a:rPr lang="sk-SK" smtClean="0"/>
              <a:pPr/>
              <a:t>19. 1. 2026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45B961-EB8E-4FEF-8AED-5A0C3AA96E73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45B961-EB8E-4FEF-8AED-5A0C3AA96E73}" type="slidenum">
              <a:rPr lang="sk-SK" smtClean="0"/>
              <a:pPr/>
              <a:t>17</a:t>
            </a:fld>
            <a:endParaRPr lang="sk-S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D32C31-4824-4B4D-80A9-94F7C29208D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AD42D6-687E-4AA2-9202-8C12A2F3E54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BEAF4-5EFD-4237-8D92-DA6F2A12CFD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5D992-6265-49F7-8213-92D3D832440F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5AB90D-CCB0-4A25-B1CD-B4647EEEBE4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6C383-CC12-4DD0-8CDE-1B53FB99930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CBCC1A-1F10-4360-B2EE-C1A76DDC3F7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C03C63-0C9F-40AD-878E-76D182F1F8A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 smtClean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6467E-3EAA-413A-A818-34D61588357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BC77F7-218E-49C5-857E-74AF8E8F6E9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5D436-3D4A-4E1F-8DEC-70B8E91CF16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A95351E-351B-4E03-A2C7-DE17C99560F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3.jpeg"/><Relationship Id="rId18" Type="http://schemas.openxmlformats.org/officeDocument/2006/relationships/image" Target="../media/image1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17" Type="http://schemas.openxmlformats.org/officeDocument/2006/relationships/image" Target="../media/image17.jpeg"/><Relationship Id="rId2" Type="http://schemas.openxmlformats.org/officeDocument/2006/relationships/image" Target="../media/image2.jpeg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5" Type="http://schemas.openxmlformats.org/officeDocument/2006/relationships/image" Target="../media/image1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50.jpeg"/><Relationship Id="rId7" Type="http://schemas.openxmlformats.org/officeDocument/2006/relationships/image" Target="../media/image54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Relationship Id="rId9" Type="http://schemas.openxmlformats.org/officeDocument/2006/relationships/image" Target="../media/image6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8.jpeg"/><Relationship Id="rId7" Type="http://schemas.openxmlformats.org/officeDocument/2006/relationships/image" Target="../media/image71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16.jpeg"/><Relationship Id="rId9" Type="http://schemas.openxmlformats.org/officeDocument/2006/relationships/image" Target="../media/image7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50"/>
          <p:cNvSpPr>
            <a:spLocks noGrp="1" noChangeArrowheads="1"/>
          </p:cNvSpPr>
          <p:nvPr>
            <p:ph type="ctrTitle"/>
          </p:nvPr>
        </p:nvSpPr>
        <p:spPr>
          <a:xfrm>
            <a:off x="1000100" y="1000108"/>
            <a:ext cx="7351712" cy="1162050"/>
          </a:xfrm>
        </p:spPr>
        <p:txBody>
          <a:bodyPr/>
          <a:lstStyle/>
          <a:p>
            <a:pPr eaLnBrk="1" hangingPunct="1"/>
            <a:r>
              <a:rPr lang="sk-SK" sz="2400" b="1" dirty="0" smtClean="0">
                <a:solidFill>
                  <a:srgbClr val="1C1C1C"/>
                </a:solidFill>
              </a:rPr>
              <a:t>REKAPITULÁCIA ČINNOSTI </a:t>
            </a:r>
            <a:br>
              <a:rPr lang="sk-SK" sz="2400" b="1" dirty="0" smtClean="0">
                <a:solidFill>
                  <a:srgbClr val="1C1C1C"/>
                </a:solidFill>
              </a:rPr>
            </a:br>
            <a:r>
              <a:rPr lang="sk-SK" sz="2400" b="1" dirty="0" smtClean="0">
                <a:solidFill>
                  <a:srgbClr val="1C1C1C"/>
                </a:solidFill>
              </a:rPr>
              <a:t>ORGÁNOV SAMOSPRÁVY                              OBCE ZELENEČ ZA ROK 2025</a:t>
            </a:r>
            <a:endParaRPr lang="es-ES" sz="2400" b="1" dirty="0" smtClean="0">
              <a:solidFill>
                <a:srgbClr val="1C1C1C"/>
              </a:solidFill>
            </a:endParaRPr>
          </a:p>
        </p:txBody>
      </p:sp>
      <p:pic>
        <p:nvPicPr>
          <p:cNvPr id="3" name="Obrázok 2" descr="0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1538" y="4572008"/>
            <a:ext cx="2500330" cy="1155151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071538" y="3357562"/>
            <a:ext cx="2500330" cy="1155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214414" y="5786454"/>
            <a:ext cx="2214578" cy="1023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786182" y="3881134"/>
            <a:ext cx="1210297" cy="26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 rot="5400000">
            <a:off x="5678646" y="4634659"/>
            <a:ext cx="2357454" cy="1089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7143768" y="2071678"/>
            <a:ext cx="1857388" cy="85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 rot="5400000">
            <a:off x="4380260" y="4549434"/>
            <a:ext cx="2571768" cy="1188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7143768" y="3000372"/>
            <a:ext cx="1857388" cy="85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7143768" y="1142984"/>
            <a:ext cx="1857388" cy="85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1071537" y="2143116"/>
            <a:ext cx="2474045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Obrázok 3" descr="02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 bwMode="auto">
          <a:xfrm>
            <a:off x="1071538" y="71414"/>
            <a:ext cx="1285884" cy="1818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Obrázok 3" descr="02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 bwMode="auto">
          <a:xfrm>
            <a:off x="3786182" y="2128048"/>
            <a:ext cx="2143140" cy="1515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Obrázok 3" descr="02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 bwMode="auto">
          <a:xfrm>
            <a:off x="6858048" y="71414"/>
            <a:ext cx="2143108" cy="990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Obrázok 3" descr="02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 bwMode="auto">
          <a:xfrm>
            <a:off x="7500989" y="4071942"/>
            <a:ext cx="1565775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Obrázok 6" descr="02.jp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 bwMode="auto">
          <a:xfrm>
            <a:off x="4714876" y="71414"/>
            <a:ext cx="2071701" cy="957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Obrázok 3" descr="02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 bwMode="auto">
          <a:xfrm>
            <a:off x="2857488" y="67817"/>
            <a:ext cx="1285884" cy="932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Obrázok 3" descr="02.jp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 bwMode="auto">
          <a:xfrm>
            <a:off x="6000759" y="2143116"/>
            <a:ext cx="1071571" cy="1515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>
          <a:xfrm>
            <a:off x="700118" y="2571752"/>
            <a:ext cx="8229600" cy="1143000"/>
          </a:xfrm>
        </p:spPr>
        <p:txBody>
          <a:bodyPr/>
          <a:lstStyle/>
          <a:p>
            <a:pPr eaLnBrk="1" hangingPunct="1"/>
            <a:r>
              <a:rPr lang="sk-SK" b="1" dirty="0" smtClean="0"/>
              <a:t>1. REALIZOVANÉ PROJEKTY</a:t>
            </a:r>
            <a:br>
              <a:rPr lang="sk-SK" b="1" dirty="0" smtClean="0"/>
            </a:br>
            <a:r>
              <a:rPr lang="sk-SK" b="1" dirty="0" smtClean="0"/>
              <a:t> V OBCI ZELENEČ </a:t>
            </a:r>
            <a:br>
              <a:rPr lang="sk-SK" b="1" dirty="0" smtClean="0"/>
            </a:br>
            <a:r>
              <a:rPr lang="sk-SK" b="1" dirty="0" smtClean="0"/>
              <a:t>V </a:t>
            </a:r>
            <a:r>
              <a:rPr lang="sk-SK" b="1" smtClean="0"/>
              <a:t>ROKU 2025</a:t>
            </a:r>
            <a:endParaRPr lang="sk-SK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457200" y="571488"/>
            <a:ext cx="8229600" cy="1143000"/>
          </a:xfrm>
        </p:spPr>
        <p:txBody>
          <a:bodyPr/>
          <a:lstStyle/>
          <a:p>
            <a:pPr eaLnBrk="1" hangingPunct="1"/>
            <a:r>
              <a:rPr lang="sk-SK" b="1" dirty="0" smtClean="0"/>
              <a:t>Projekt: </a:t>
            </a:r>
            <a:br>
              <a:rPr lang="sk-SK" b="1" dirty="0" smtClean="0"/>
            </a:br>
            <a:r>
              <a:rPr lang="sk-SK" b="1" dirty="0" smtClean="0"/>
              <a:t>Funkčná </a:t>
            </a:r>
            <a:r>
              <a:rPr lang="sk-SK" b="1" dirty="0" err="1" smtClean="0"/>
              <a:t>stavnica</a:t>
            </a:r>
            <a:r>
              <a:rPr lang="sk-SK" b="1" dirty="0" smtClean="0"/>
              <a:t>: </a:t>
            </a:r>
            <a:br>
              <a:rPr lang="sk-SK" b="1" dirty="0" smtClean="0"/>
            </a:br>
            <a:r>
              <a:rPr lang="sk-SK" b="1" dirty="0" smtClean="0"/>
              <a:t>Ochrana pred povodňami</a:t>
            </a:r>
          </a:p>
        </p:txBody>
      </p:sp>
      <p:sp>
        <p:nvSpPr>
          <p:cNvPr id="5123" name="Zástupný symbol obsahu 2"/>
          <p:cNvSpPr>
            <a:spLocks noGrp="1"/>
          </p:cNvSpPr>
          <p:nvPr>
            <p:ph idx="1"/>
          </p:nvPr>
        </p:nvSpPr>
        <p:spPr>
          <a:xfrm>
            <a:off x="642910" y="2214554"/>
            <a:ext cx="8286808" cy="1114420"/>
          </a:xfrm>
        </p:spPr>
        <p:txBody>
          <a:bodyPr/>
          <a:lstStyle/>
          <a:p>
            <a:pPr algn="just" eaLnBrk="1" hangingPunct="1"/>
            <a:r>
              <a:rPr lang="sk-SK" dirty="0" smtClean="0"/>
              <a:t>Obec získala príspevok z Centrálneho krízového fondu TTSK na revitalizáciu </a:t>
            </a:r>
            <a:r>
              <a:rPr lang="sk-SK" dirty="0" err="1" smtClean="0"/>
              <a:t>stavnice</a:t>
            </a:r>
            <a:r>
              <a:rPr lang="sk-SK" dirty="0" smtClean="0"/>
              <a:t>.</a:t>
            </a:r>
          </a:p>
        </p:txBody>
      </p:sp>
      <p:pic>
        <p:nvPicPr>
          <p:cNvPr id="10" name="Obrázok 9" descr="0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3786190"/>
            <a:ext cx="2928934" cy="2928934"/>
          </a:xfrm>
          <a:prstGeom prst="rect">
            <a:avLst/>
          </a:prstGeom>
        </p:spPr>
      </p:pic>
      <p:pic>
        <p:nvPicPr>
          <p:cNvPr id="11" name="Obrázok 10" descr="0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00496" y="3786190"/>
            <a:ext cx="1647525" cy="2928934"/>
          </a:xfrm>
          <a:prstGeom prst="rect">
            <a:avLst/>
          </a:prstGeom>
        </p:spPr>
      </p:pic>
      <p:pic>
        <p:nvPicPr>
          <p:cNvPr id="12" name="Obrázok 11" descr="00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57908" y="3786190"/>
            <a:ext cx="2928934" cy="29289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b="1" dirty="0" smtClean="0"/>
              <a:t>2. ROZŠÍRENIE ZŠ A MŠ</a:t>
            </a:r>
          </a:p>
        </p:txBody>
      </p:sp>
      <p:sp>
        <p:nvSpPr>
          <p:cNvPr id="7171" name="Zástupný symbol obsahu 2"/>
          <p:cNvSpPr>
            <a:spLocks noGrp="1"/>
          </p:cNvSpPr>
          <p:nvPr>
            <p:ph idx="1"/>
          </p:nvPr>
        </p:nvSpPr>
        <p:spPr>
          <a:xfrm>
            <a:off x="842963" y="1600200"/>
            <a:ext cx="8229600" cy="4525963"/>
          </a:xfrm>
        </p:spPr>
        <p:txBody>
          <a:bodyPr/>
          <a:lstStyle/>
          <a:p>
            <a:pPr eaLnBrk="1" hangingPunct="1"/>
            <a:r>
              <a:rPr lang="sk-SK" sz="2800" dirty="0" smtClean="0"/>
              <a:t>Vypracovaný projekt pre rozšírenie materskej školy v Zelenči, platné stavebné povolenie, ukončené verejné obstarávanie na zhotoviteľa.</a:t>
            </a:r>
          </a:p>
          <a:p>
            <a:pPr eaLnBrk="1" hangingPunct="1"/>
            <a:r>
              <a:rPr lang="sk-SK" sz="2800" dirty="0" smtClean="0"/>
              <a:t>Vypracovávanie projektu na rozšírenie základnej školy.</a:t>
            </a:r>
          </a:p>
        </p:txBody>
      </p:sp>
      <p:pic>
        <p:nvPicPr>
          <p:cNvPr id="7172" name="Obrázok 3" descr="09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4000500"/>
            <a:ext cx="3929062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Obrázok 4" descr="09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88" y="4000500"/>
            <a:ext cx="3929062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>
          <a:xfrm>
            <a:off x="700118" y="2571752"/>
            <a:ext cx="8229600" cy="1143000"/>
          </a:xfrm>
        </p:spPr>
        <p:txBody>
          <a:bodyPr/>
          <a:lstStyle/>
          <a:p>
            <a:pPr eaLnBrk="1" hangingPunct="1"/>
            <a:r>
              <a:rPr lang="sk-SK" b="1" dirty="0" smtClean="0"/>
              <a:t>3. AKTIVITY REALIZOVANÉ </a:t>
            </a:r>
            <a:br>
              <a:rPr lang="sk-SK" b="1" dirty="0" smtClean="0"/>
            </a:br>
            <a:r>
              <a:rPr lang="sk-SK" b="1" dirty="0" smtClean="0"/>
              <a:t>Z VLASTNÝCH FINANČNÝCH PROSTRIEDKOV</a:t>
            </a:r>
            <a:br>
              <a:rPr lang="sk-SK" b="1" dirty="0" smtClean="0"/>
            </a:br>
            <a:r>
              <a:rPr lang="sk-SK" b="1" dirty="0" smtClean="0"/>
              <a:t> V OBCI ZELENEČ </a:t>
            </a:r>
            <a:br>
              <a:rPr lang="sk-SK" b="1" dirty="0" smtClean="0"/>
            </a:br>
            <a:r>
              <a:rPr lang="sk-SK" b="1" dirty="0" smtClean="0"/>
              <a:t>V ROKU 2025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b="1" dirty="0" smtClean="0"/>
              <a:t>Aktivita 1: </a:t>
            </a:r>
            <a:br>
              <a:rPr lang="sk-SK" b="1" dirty="0" smtClean="0"/>
            </a:br>
            <a:r>
              <a:rPr lang="sk-SK" b="1" dirty="0" smtClean="0"/>
              <a:t>Zábradlie</a:t>
            </a:r>
          </a:p>
        </p:txBody>
      </p:sp>
      <p:sp>
        <p:nvSpPr>
          <p:cNvPr id="5123" name="Zástupný symbol obsahu 2"/>
          <p:cNvSpPr>
            <a:spLocks noGrp="1"/>
          </p:cNvSpPr>
          <p:nvPr>
            <p:ph idx="1"/>
          </p:nvPr>
        </p:nvSpPr>
        <p:spPr>
          <a:xfrm>
            <a:off x="771525" y="1600200"/>
            <a:ext cx="3443285" cy="4525963"/>
          </a:xfrm>
        </p:spPr>
        <p:txBody>
          <a:bodyPr/>
          <a:lstStyle/>
          <a:p>
            <a:pPr algn="ctr" eaLnBrk="1" hangingPunct="1"/>
            <a:r>
              <a:rPr lang="sk-SK" dirty="0" smtClean="0"/>
              <a:t>Pre bezpečnejší a jednoduchší prístup občanov sme pred vstupom na obecný úrad nainštalovali nové zábradlie.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357686" y="1714488"/>
            <a:ext cx="2181643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572264" y="1714489"/>
            <a:ext cx="2181643" cy="4714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b="1" dirty="0" smtClean="0"/>
              <a:t>Aktivita 2: </a:t>
            </a:r>
            <a:br>
              <a:rPr lang="sk-SK" sz="4000" b="1" dirty="0" smtClean="0"/>
            </a:br>
            <a:r>
              <a:rPr lang="sk-SK" sz="4000" b="1" dirty="0" smtClean="0"/>
              <a:t>Doplnenie kamerového systému</a:t>
            </a:r>
          </a:p>
        </p:txBody>
      </p:sp>
      <p:sp>
        <p:nvSpPr>
          <p:cNvPr id="5123" name="Zástupný symbol obsahu 2"/>
          <p:cNvSpPr>
            <a:spLocks noGrp="1"/>
          </p:cNvSpPr>
          <p:nvPr>
            <p:ph idx="1"/>
          </p:nvPr>
        </p:nvSpPr>
        <p:spPr>
          <a:xfrm>
            <a:off x="771525" y="1600201"/>
            <a:ext cx="8158193" cy="1543048"/>
          </a:xfrm>
        </p:spPr>
        <p:txBody>
          <a:bodyPr/>
          <a:lstStyle/>
          <a:p>
            <a:pPr eaLnBrk="1" hangingPunct="1"/>
            <a:r>
              <a:rPr lang="sk-SK" dirty="0" smtClean="0"/>
              <a:t>V tomto roku boli doplnené 3 nové kamery do kamerového systému obce.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714348" y="2571744"/>
            <a:ext cx="264320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571868" y="3357562"/>
            <a:ext cx="264320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500794" y="4214794"/>
            <a:ext cx="264320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b="1" dirty="0" smtClean="0"/>
              <a:t>Aktivita 3: </a:t>
            </a:r>
            <a:br>
              <a:rPr lang="sk-SK" b="1" dirty="0" smtClean="0"/>
            </a:br>
            <a:r>
              <a:rPr lang="sk-SK" b="1" dirty="0" smtClean="0"/>
              <a:t>Rozšírenie cintorína</a:t>
            </a:r>
          </a:p>
        </p:txBody>
      </p:sp>
      <p:sp>
        <p:nvSpPr>
          <p:cNvPr id="5123" name="Zástupný symbol obsahu 2"/>
          <p:cNvSpPr>
            <a:spLocks noGrp="1"/>
          </p:cNvSpPr>
          <p:nvPr>
            <p:ph idx="1"/>
          </p:nvPr>
        </p:nvSpPr>
        <p:spPr>
          <a:xfrm>
            <a:off x="642910" y="1600201"/>
            <a:ext cx="8143932" cy="1114420"/>
          </a:xfrm>
        </p:spPr>
        <p:txBody>
          <a:bodyPr/>
          <a:lstStyle/>
          <a:p>
            <a:pPr eaLnBrk="1" hangingPunct="1"/>
            <a:r>
              <a:rPr lang="sk-SK" dirty="0" smtClean="0"/>
              <a:t>Obec začala s rozširovaním cintorína, aby vytvorila nové priestory na pochovávanie. V rámci projektu bol zbúraný dom, ktorý stál na plánovanom území rozšírenia.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285852" y="3643314"/>
            <a:ext cx="3071834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072066" y="3643314"/>
            <a:ext cx="3071834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b="1" dirty="0" smtClean="0"/>
              <a:t>Aktivita 4: </a:t>
            </a:r>
            <a:br>
              <a:rPr lang="sk-SK" b="1" dirty="0" smtClean="0"/>
            </a:br>
            <a:r>
              <a:rPr lang="sk-SK" b="1" dirty="0" err="1" smtClean="0"/>
              <a:t>Defibrilátor</a:t>
            </a:r>
            <a:endParaRPr lang="sk-SK" b="1" dirty="0" smtClean="0"/>
          </a:p>
        </p:txBody>
      </p:sp>
      <p:sp>
        <p:nvSpPr>
          <p:cNvPr id="5123" name="Zástupný symbol obsahu 2"/>
          <p:cNvSpPr>
            <a:spLocks noGrp="1"/>
          </p:cNvSpPr>
          <p:nvPr>
            <p:ph idx="1"/>
          </p:nvPr>
        </p:nvSpPr>
        <p:spPr>
          <a:xfrm>
            <a:off x="642910" y="1600200"/>
            <a:ext cx="2857520" cy="4972071"/>
          </a:xfrm>
        </p:spPr>
        <p:txBody>
          <a:bodyPr/>
          <a:lstStyle/>
          <a:p>
            <a:pPr eaLnBrk="1" hangingPunct="1"/>
            <a:r>
              <a:rPr lang="sk-SK" dirty="0" smtClean="0"/>
              <a:t>N</a:t>
            </a:r>
            <a:r>
              <a:rPr lang="pt-BR" dirty="0" smtClean="0"/>
              <a:t>a budove Obecného úradu </a:t>
            </a:r>
            <a:r>
              <a:rPr lang="sk-SK" dirty="0" smtClean="0"/>
              <a:t>sme</a:t>
            </a:r>
            <a:r>
              <a:rPr lang="pt-BR" dirty="0" smtClean="0"/>
              <a:t> nainštal</a:t>
            </a:r>
            <a:r>
              <a:rPr lang="sk-SK" dirty="0" err="1" smtClean="0"/>
              <a:t>ovali</a:t>
            </a:r>
            <a:r>
              <a:rPr lang="pt-BR" dirty="0" smtClean="0"/>
              <a:t> automatický externý defibrilátor (AED).</a:t>
            </a:r>
            <a:endParaRPr lang="sk-SK" dirty="0" smtClean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857620" y="1643050"/>
            <a:ext cx="1419181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572132" y="2714620"/>
            <a:ext cx="1419181" cy="3071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500958" y="3571876"/>
            <a:ext cx="1419181" cy="3071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b="1" dirty="0" smtClean="0"/>
              <a:t>Aktivita 5: </a:t>
            </a:r>
            <a:br>
              <a:rPr lang="sk-SK" b="1" dirty="0" smtClean="0"/>
            </a:br>
            <a:r>
              <a:rPr lang="sk-SK" b="1" dirty="0" smtClean="0"/>
              <a:t>Obnova priestorov MŠ</a:t>
            </a:r>
          </a:p>
        </p:txBody>
      </p:sp>
      <p:sp>
        <p:nvSpPr>
          <p:cNvPr id="5123" name="Zástupný symbol obsahu 2"/>
          <p:cNvSpPr>
            <a:spLocks noGrp="1"/>
          </p:cNvSpPr>
          <p:nvPr>
            <p:ph idx="1"/>
          </p:nvPr>
        </p:nvSpPr>
        <p:spPr>
          <a:xfrm>
            <a:off x="642910" y="1600200"/>
            <a:ext cx="3857652" cy="5043509"/>
          </a:xfrm>
        </p:spPr>
        <p:txBody>
          <a:bodyPr/>
          <a:lstStyle/>
          <a:p>
            <a:pPr eaLnBrk="1" hangingPunct="1"/>
            <a:r>
              <a:rPr lang="sk-SK" sz="2800" dirty="0" smtClean="0"/>
              <a:t>Obec Zeleneč investovala finančné prostriedky do obnovy priestorov materskej školy, z dôvodu zvýšenia bezpečnosti prevádzky MŠ.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357686" y="1643050"/>
            <a:ext cx="235745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357686" y="4143380"/>
            <a:ext cx="235745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786546" y="1643050"/>
            <a:ext cx="235745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6858016" y="4143380"/>
            <a:ext cx="1089139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8054861" y="4143380"/>
            <a:ext cx="1089139" cy="2357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b="1" dirty="0" smtClean="0"/>
              <a:t>Aktivita 6: </a:t>
            </a:r>
            <a:br>
              <a:rPr lang="sk-SK" b="1" dirty="0" smtClean="0"/>
            </a:br>
            <a:r>
              <a:rPr lang="sk-SK" b="1" dirty="0" smtClean="0"/>
              <a:t>Obnova dlažby v ZŠ</a:t>
            </a:r>
          </a:p>
        </p:txBody>
      </p:sp>
      <p:sp>
        <p:nvSpPr>
          <p:cNvPr id="5123" name="Zástupný symbol obsahu 2"/>
          <p:cNvSpPr>
            <a:spLocks noGrp="1"/>
          </p:cNvSpPr>
          <p:nvPr>
            <p:ph idx="1"/>
          </p:nvPr>
        </p:nvSpPr>
        <p:spPr>
          <a:xfrm>
            <a:off x="642910" y="1600201"/>
            <a:ext cx="8286808" cy="1114420"/>
          </a:xfrm>
        </p:spPr>
        <p:txBody>
          <a:bodyPr/>
          <a:lstStyle/>
          <a:p>
            <a:pPr eaLnBrk="1" hangingPunct="1"/>
            <a:r>
              <a:rPr lang="sk-SK" dirty="0" smtClean="0"/>
              <a:t>Obec použila vlastné finančné prostriedky na obnovu dlažby a trativodov na školskom dvore Základnej školy v našej obci.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42910" y="3643314"/>
            <a:ext cx="285752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500430" y="3643314"/>
            <a:ext cx="278608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286512" y="3643314"/>
            <a:ext cx="278608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b="1" dirty="0" smtClean="0"/>
              <a:t>Aktivita 7: </a:t>
            </a:r>
            <a:br>
              <a:rPr lang="sk-SK" b="1" dirty="0" smtClean="0"/>
            </a:br>
            <a:r>
              <a:rPr lang="sk-SK" b="1" dirty="0" smtClean="0"/>
              <a:t>Nové hrobové miesta</a:t>
            </a:r>
          </a:p>
        </p:txBody>
      </p:sp>
      <p:sp>
        <p:nvSpPr>
          <p:cNvPr id="5123" name="Zástupný symbol obsahu 2"/>
          <p:cNvSpPr>
            <a:spLocks noGrp="1"/>
          </p:cNvSpPr>
          <p:nvPr>
            <p:ph idx="1"/>
          </p:nvPr>
        </p:nvSpPr>
        <p:spPr>
          <a:xfrm>
            <a:off x="642910" y="1600201"/>
            <a:ext cx="8286808" cy="1114420"/>
          </a:xfrm>
        </p:spPr>
        <p:txBody>
          <a:bodyPr/>
          <a:lstStyle/>
          <a:p>
            <a:pPr eaLnBrk="1" hangingPunct="1"/>
            <a:r>
              <a:rPr lang="sk-SK" dirty="0" smtClean="0"/>
              <a:t>Zrealizovali sme vybetónovanie nových hrobových miest pri Dome smútku na cintoríne.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928662" y="3143248"/>
            <a:ext cx="357190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643438" y="3143248"/>
            <a:ext cx="3571900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b="1" dirty="0" smtClean="0"/>
              <a:t>Aktivita 8: </a:t>
            </a:r>
            <a:br>
              <a:rPr lang="sk-SK" b="1" dirty="0" smtClean="0"/>
            </a:br>
            <a:r>
              <a:rPr lang="sk-SK" b="1" dirty="0" smtClean="0"/>
              <a:t>Čistenie potoka v obci</a:t>
            </a:r>
          </a:p>
        </p:txBody>
      </p:sp>
      <p:sp>
        <p:nvSpPr>
          <p:cNvPr id="5123" name="Zástupný symbol obsahu 2"/>
          <p:cNvSpPr>
            <a:spLocks noGrp="1"/>
          </p:cNvSpPr>
          <p:nvPr>
            <p:ph idx="1"/>
          </p:nvPr>
        </p:nvSpPr>
        <p:spPr>
          <a:xfrm>
            <a:off x="642910" y="1600200"/>
            <a:ext cx="4071966" cy="5043510"/>
          </a:xfrm>
        </p:spPr>
        <p:txBody>
          <a:bodyPr/>
          <a:lstStyle/>
          <a:p>
            <a:pPr eaLnBrk="1" hangingPunct="1"/>
            <a:r>
              <a:rPr lang="sk-SK" dirty="0" smtClean="0"/>
              <a:t>V spolupráci           s Dobrovoľným hasičským zborom Zeleneč, bolo vykonané čistenie potoka v obci.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500562" y="1500174"/>
            <a:ext cx="285752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572000" y="3929066"/>
            <a:ext cx="285752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1214414" y="4572008"/>
            <a:ext cx="2857520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b="1" dirty="0" smtClean="0"/>
              <a:t>Aktivita 9: </a:t>
            </a:r>
            <a:br>
              <a:rPr lang="sk-SK" b="1" dirty="0" smtClean="0"/>
            </a:br>
            <a:r>
              <a:rPr lang="sk-SK" b="1" dirty="0" smtClean="0"/>
              <a:t>Čistenie odtokového kanála</a:t>
            </a:r>
          </a:p>
        </p:txBody>
      </p:sp>
      <p:sp>
        <p:nvSpPr>
          <p:cNvPr id="5123" name="Zástupný symbol obsahu 2"/>
          <p:cNvSpPr>
            <a:spLocks noGrp="1"/>
          </p:cNvSpPr>
          <p:nvPr>
            <p:ph idx="1"/>
          </p:nvPr>
        </p:nvSpPr>
        <p:spPr>
          <a:xfrm>
            <a:off x="771525" y="1600201"/>
            <a:ext cx="7943879" cy="1614486"/>
          </a:xfrm>
        </p:spPr>
        <p:txBody>
          <a:bodyPr/>
          <a:lstStyle/>
          <a:p>
            <a:pPr eaLnBrk="1" hangingPunct="1"/>
            <a:r>
              <a:rPr lang="sk-SK" dirty="0" smtClean="0"/>
              <a:t>Obec zabezpečila vyčistenie úseku potoka na okraji obce, odstránili sa nánosy a odpad.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142976" y="3286124"/>
            <a:ext cx="3429024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000604" y="3286100"/>
            <a:ext cx="3429048" cy="3429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b="1" dirty="0" smtClean="0"/>
              <a:t>Aktivita 10: </a:t>
            </a:r>
            <a:br>
              <a:rPr lang="sk-SK" b="1" dirty="0" smtClean="0"/>
            </a:br>
            <a:r>
              <a:rPr lang="sk-SK" b="1" dirty="0" smtClean="0"/>
              <a:t>Obnova dopravného značenia</a:t>
            </a:r>
          </a:p>
        </p:txBody>
      </p:sp>
      <p:sp>
        <p:nvSpPr>
          <p:cNvPr id="5123" name="Zástupný symbol obsahu 2"/>
          <p:cNvSpPr>
            <a:spLocks noGrp="1"/>
          </p:cNvSpPr>
          <p:nvPr>
            <p:ph idx="1"/>
          </p:nvPr>
        </p:nvSpPr>
        <p:spPr>
          <a:xfrm>
            <a:off x="771525" y="1600201"/>
            <a:ext cx="7943879" cy="1614486"/>
          </a:xfrm>
        </p:spPr>
        <p:txBody>
          <a:bodyPr/>
          <a:lstStyle/>
          <a:p>
            <a:pPr eaLnBrk="1" hangingPunct="1"/>
            <a:r>
              <a:rPr lang="sk-SK" dirty="0" smtClean="0"/>
              <a:t>Obec investovala peniaze do doplnenia značiek a obnovy horizontálneho značenia.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643570" y="5059501"/>
            <a:ext cx="3429024" cy="1584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 rot="5400000">
            <a:off x="2141036" y="3431072"/>
            <a:ext cx="2928958" cy="1353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rot="5400000">
            <a:off x="3495947" y="3433483"/>
            <a:ext cx="2937923" cy="1357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 rot="5400000">
            <a:off x="7038021" y="2966094"/>
            <a:ext cx="2783231" cy="1285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785786" y="4429132"/>
            <a:ext cx="207170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 rot="5400000">
            <a:off x="5009414" y="3277339"/>
            <a:ext cx="2357455" cy="1089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 rot="5400000">
            <a:off x="6080985" y="3277337"/>
            <a:ext cx="2357454" cy="1089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642910" y="274638"/>
            <a:ext cx="8501090" cy="1143000"/>
          </a:xfrm>
        </p:spPr>
        <p:txBody>
          <a:bodyPr/>
          <a:lstStyle/>
          <a:p>
            <a:pPr eaLnBrk="1" hangingPunct="1"/>
            <a:r>
              <a:rPr lang="sk-SK" sz="3600" b="1" dirty="0" smtClean="0"/>
              <a:t>Aktivita 11: </a:t>
            </a:r>
            <a:br>
              <a:rPr lang="sk-SK" sz="3600" b="1" dirty="0" smtClean="0"/>
            </a:br>
            <a:r>
              <a:rPr lang="sk-SK" sz="3600" b="1" dirty="0" smtClean="0"/>
              <a:t>Obnova oplotenia detského ihriska</a:t>
            </a:r>
          </a:p>
        </p:txBody>
      </p:sp>
      <p:sp>
        <p:nvSpPr>
          <p:cNvPr id="5123" name="Zástupný symbol obsahu 2"/>
          <p:cNvSpPr>
            <a:spLocks noGrp="1"/>
          </p:cNvSpPr>
          <p:nvPr>
            <p:ph idx="1"/>
          </p:nvPr>
        </p:nvSpPr>
        <p:spPr>
          <a:xfrm>
            <a:off x="557211" y="1600200"/>
            <a:ext cx="4443417" cy="4900633"/>
          </a:xfrm>
        </p:spPr>
        <p:txBody>
          <a:bodyPr/>
          <a:lstStyle/>
          <a:p>
            <a:r>
              <a:rPr lang="sk-SK" sz="2800" dirty="0" smtClean="0"/>
              <a:t>Zrealizovalo sa viacero dôležitých prác v areáli detského ihriska:</a:t>
            </a:r>
          </a:p>
          <a:p>
            <a:r>
              <a:rPr lang="sk-SK" sz="2800" dirty="0" smtClean="0"/>
              <a:t>starý poškodený plot bol vymenený za nový,</a:t>
            </a:r>
          </a:p>
          <a:p>
            <a:r>
              <a:rPr lang="sk-SK" sz="2800" dirty="0" smtClean="0"/>
              <a:t>napadnuté stromy škodcom boli odstránené,</a:t>
            </a:r>
          </a:p>
          <a:p>
            <a:r>
              <a:rPr lang="sk-SK" sz="2800" dirty="0" smtClean="0"/>
              <a:t>ostatné stromy v areáli ihriska boli odborne orezané.</a:t>
            </a:r>
            <a:endParaRPr lang="sk-SK" sz="28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857752" y="1500174"/>
            <a:ext cx="221457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929422" y="1500174"/>
            <a:ext cx="221457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857752" y="3857628"/>
            <a:ext cx="221457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6929422" y="3857628"/>
            <a:ext cx="221457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/>
          <p:cNvSpPr>
            <a:spLocks noGrp="1"/>
          </p:cNvSpPr>
          <p:nvPr>
            <p:ph type="title"/>
          </p:nvPr>
        </p:nvSpPr>
        <p:spPr>
          <a:xfrm>
            <a:off x="457200" y="142860"/>
            <a:ext cx="8229600" cy="1143000"/>
          </a:xfrm>
        </p:spPr>
        <p:txBody>
          <a:bodyPr/>
          <a:lstStyle/>
          <a:p>
            <a:pPr eaLnBrk="1" hangingPunct="1"/>
            <a:r>
              <a:rPr lang="sk-SK" sz="3600" b="1" dirty="0" smtClean="0"/>
              <a:t>4. PODPORA ČINNOSTI </a:t>
            </a:r>
            <a:br>
              <a:rPr lang="sk-SK" sz="3600" b="1" dirty="0" smtClean="0"/>
            </a:br>
            <a:r>
              <a:rPr lang="sk-SK" sz="3600" b="1" dirty="0" smtClean="0"/>
              <a:t>ORGANIZÁCIÍ A ZDRUŽENÍ V OBCI</a:t>
            </a:r>
          </a:p>
        </p:txBody>
      </p:sp>
      <p:sp>
        <p:nvSpPr>
          <p:cNvPr id="8195" name="Zástupný symbol obsahu 2"/>
          <p:cNvSpPr>
            <a:spLocks noGrp="1"/>
          </p:cNvSpPr>
          <p:nvPr>
            <p:ph idx="1"/>
          </p:nvPr>
        </p:nvSpPr>
        <p:spPr>
          <a:xfrm>
            <a:off x="214282" y="1331929"/>
            <a:ext cx="4114800" cy="4525963"/>
          </a:xfrm>
        </p:spPr>
        <p:txBody>
          <a:bodyPr/>
          <a:lstStyle/>
          <a:p>
            <a:pPr eaLnBrk="1" hangingPunct="1"/>
            <a:r>
              <a:rPr lang="sk-SK" sz="2000" dirty="0" smtClean="0"/>
              <a:t>Obec svojimi dotáciami podporila činnosť organizácii         a združení v obci Zeleneč         v roku 2025:</a:t>
            </a:r>
          </a:p>
          <a:p>
            <a:pPr eaLnBrk="1" hangingPunct="1"/>
            <a:r>
              <a:rPr lang="sk-SK" sz="2000" dirty="0" smtClean="0"/>
              <a:t>činnosť organizácií pôsobiacich v obci: futbalisti, stolný tenis, hasiči, záhradkári, holubári, </a:t>
            </a:r>
            <a:r>
              <a:rPr lang="sk-SK" sz="2000" smtClean="0"/>
              <a:t>Senior klub</a:t>
            </a:r>
            <a:endParaRPr lang="sk-SK" sz="2000" dirty="0" smtClean="0"/>
          </a:p>
          <a:p>
            <a:pPr eaLnBrk="1" hangingPunct="1"/>
            <a:r>
              <a:rPr lang="sk-SK" sz="2000" dirty="0" smtClean="0"/>
              <a:t>kultúrne podujatia v obci: stretnutie s Mikulášom, deň matiek,   deň detí, adventné posedenie seniorov, úcta padlým vo svetových vojnách, beseda s veľvyslancom.</a:t>
            </a:r>
          </a:p>
          <a:p>
            <a:pPr eaLnBrk="1" hangingPunct="1"/>
            <a:r>
              <a:rPr lang="sk-SK" sz="2000" dirty="0" smtClean="0"/>
              <a:t>Podarilo sa získať grant 1025 eur z VUC na deň detí.</a:t>
            </a:r>
          </a:p>
        </p:txBody>
      </p:sp>
      <p:pic>
        <p:nvPicPr>
          <p:cNvPr id="8196" name="Obrázok 3" descr="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214810" y="1285860"/>
            <a:ext cx="1414249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Obrázok 3" descr="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357950" y="3643314"/>
            <a:ext cx="2576226" cy="1821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Obrázok 3" descr="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857884" y="1285861"/>
            <a:ext cx="1414249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Obrázok 3" descr="0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7429520" y="1285860"/>
            <a:ext cx="1582802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Obrázok 3" descr="0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6357950" y="5500702"/>
            <a:ext cx="2576226" cy="1190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Obrázok 3" descr="0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4214810" y="5595325"/>
            <a:ext cx="1643074" cy="1191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Obrázok 3" descr="0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4214810" y="3357562"/>
            <a:ext cx="1643074" cy="2323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3600" b="1" dirty="0" smtClean="0"/>
              <a:t>5. OCHRANA OBČANOV </a:t>
            </a:r>
            <a:br>
              <a:rPr lang="sk-SK" sz="3600" b="1" dirty="0" smtClean="0"/>
            </a:br>
            <a:r>
              <a:rPr lang="sk-SK" sz="3600" b="1" dirty="0" smtClean="0"/>
              <a:t>A MAJETKU</a:t>
            </a:r>
          </a:p>
        </p:txBody>
      </p:sp>
      <p:sp>
        <p:nvSpPr>
          <p:cNvPr id="9219" name="Zástupný symbol obsahu 2"/>
          <p:cNvSpPr>
            <a:spLocks noGrp="1"/>
          </p:cNvSpPr>
          <p:nvPr>
            <p:ph idx="1"/>
          </p:nvPr>
        </p:nvSpPr>
        <p:spPr>
          <a:xfrm>
            <a:off x="285720" y="1600200"/>
            <a:ext cx="3257550" cy="4525963"/>
          </a:xfrm>
        </p:spPr>
        <p:txBody>
          <a:bodyPr/>
          <a:lstStyle/>
          <a:p>
            <a:pPr eaLnBrk="1" hangingPunct="1"/>
            <a:r>
              <a:rPr lang="sk-SK" sz="2400" dirty="0" smtClean="0"/>
              <a:t>Aj v roku 2025 spolupracoval obecný úrad s DHZ Zeleneč na ochrane majetku    a zdravia občanov Zelenča. (</a:t>
            </a:r>
            <a:r>
              <a:rPr lang="sk-SK" sz="2400" dirty="0" err="1" smtClean="0"/>
              <a:t>orez</a:t>
            </a:r>
            <a:r>
              <a:rPr lang="sk-SK" sz="2400" dirty="0" smtClean="0"/>
              <a:t> a odstránenie poškodených drevín, ochrana pred živelnými pohromami..)</a:t>
            </a:r>
          </a:p>
        </p:txBody>
      </p:sp>
      <p:pic>
        <p:nvPicPr>
          <p:cNvPr id="9221" name="Obrázok 6" descr="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71868" y="1500174"/>
            <a:ext cx="2071702" cy="2060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Obrázok 6" descr="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571868" y="3643314"/>
            <a:ext cx="2071702" cy="957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Obrázok 6" descr="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571868" y="4714884"/>
            <a:ext cx="2071701" cy="957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Obrázok 6" descr="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571868" y="5786454"/>
            <a:ext cx="2071701" cy="957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Obrázok 6" descr="0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6215074" y="1500174"/>
            <a:ext cx="1928826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Obrázok 6" descr="0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6357950" y="3500438"/>
            <a:ext cx="1928826" cy="1446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Obrázok 6" descr="0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5715032" y="5072074"/>
            <a:ext cx="1643050" cy="16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Obrázok 6" descr="02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7429544" y="5277455"/>
            <a:ext cx="1643050" cy="123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3600" b="1" dirty="0" smtClean="0"/>
              <a:t>6.Hotové projektové dokumentácie pre ďalší rozvoj obce</a:t>
            </a:r>
          </a:p>
        </p:txBody>
      </p:sp>
      <p:sp>
        <p:nvSpPr>
          <p:cNvPr id="9219" name="Zástupný symbol obsahu 2"/>
          <p:cNvSpPr>
            <a:spLocks noGrp="1"/>
          </p:cNvSpPr>
          <p:nvPr>
            <p:ph idx="1"/>
          </p:nvPr>
        </p:nvSpPr>
        <p:spPr>
          <a:xfrm>
            <a:off x="285720" y="1314448"/>
            <a:ext cx="8715436" cy="828668"/>
          </a:xfrm>
        </p:spPr>
        <p:txBody>
          <a:bodyPr/>
          <a:lstStyle/>
          <a:p>
            <a:pPr algn="ctr" eaLnBrk="1" hangingPunct="1"/>
            <a:r>
              <a:rPr lang="sk-SK" sz="2400" dirty="0" smtClean="0"/>
              <a:t>V roku 2025 obecný úrad pripravil pre ďalší rozvoj obce nasledovné projektové dokumentácie:</a:t>
            </a:r>
          </a:p>
        </p:txBody>
      </p:sp>
      <p:pic>
        <p:nvPicPr>
          <p:cNvPr id="16" name="Obrázok 6" descr="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 rot="5400000">
            <a:off x="1578639" y="2064642"/>
            <a:ext cx="1914755" cy="2071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Obrázok 6" descr="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 rot="5400000">
            <a:off x="4212520" y="2355140"/>
            <a:ext cx="1790530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Obrázok 6" descr="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 rot="5400000">
            <a:off x="6538638" y="2105302"/>
            <a:ext cx="1785951" cy="2004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Obrázok 6" descr="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 rot="5400000">
            <a:off x="3032294" y="4825830"/>
            <a:ext cx="1650651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Obrázok 6" descr="0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 rot="5400000">
            <a:off x="5877019" y="4805457"/>
            <a:ext cx="167624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Zástupný symbol obsahu 2"/>
          <p:cNvSpPr txBox="1">
            <a:spLocks/>
          </p:cNvSpPr>
          <p:nvPr/>
        </p:nvSpPr>
        <p:spPr bwMode="auto">
          <a:xfrm>
            <a:off x="785786" y="4071942"/>
            <a:ext cx="3357586" cy="828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sk-SK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Chodník ulica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sk-SK" kern="0" dirty="0" smtClean="0">
                <a:latin typeface="+mn-lt"/>
                <a:cs typeface="+mn-cs"/>
              </a:rPr>
              <a:t>Cintorínska</a:t>
            </a:r>
            <a:endParaRPr kumimoji="0" lang="sk-SK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Zástupný symbol obsahu 2"/>
          <p:cNvSpPr txBox="1">
            <a:spLocks/>
          </p:cNvSpPr>
          <p:nvPr/>
        </p:nvSpPr>
        <p:spPr bwMode="auto">
          <a:xfrm>
            <a:off x="3428992" y="4029092"/>
            <a:ext cx="3357586" cy="828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sk-SK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Chodník ulica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sk-SK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Nová</a:t>
            </a:r>
          </a:p>
        </p:txBody>
      </p:sp>
      <p:sp>
        <p:nvSpPr>
          <p:cNvPr id="26" name="Zástupný symbol obsahu 2"/>
          <p:cNvSpPr txBox="1">
            <a:spLocks/>
          </p:cNvSpPr>
          <p:nvPr/>
        </p:nvSpPr>
        <p:spPr bwMode="auto">
          <a:xfrm>
            <a:off x="5715008" y="3957654"/>
            <a:ext cx="3357586" cy="828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sk-SK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Cesta ulica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sk-SK" kern="0" dirty="0" smtClean="0">
                <a:latin typeface="+mn-lt"/>
                <a:cs typeface="+mn-cs"/>
              </a:rPr>
              <a:t>Astrová</a:t>
            </a:r>
            <a:endParaRPr kumimoji="0" lang="sk-SK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Zástupný symbol obsahu 2"/>
          <p:cNvSpPr txBox="1">
            <a:spLocks/>
          </p:cNvSpPr>
          <p:nvPr/>
        </p:nvSpPr>
        <p:spPr bwMode="auto">
          <a:xfrm>
            <a:off x="2143108" y="6029332"/>
            <a:ext cx="3357586" cy="828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sk-SK" kern="0" dirty="0" smtClean="0">
              <a:latin typeface="+mn-lt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sk-SK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Parčík</a:t>
            </a:r>
            <a:r>
              <a:rPr kumimoji="0" lang="sk-SK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pri vstupe do obce</a:t>
            </a:r>
            <a:endParaRPr kumimoji="0" lang="sk-SK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Zástupný symbol obsahu 2"/>
          <p:cNvSpPr txBox="1">
            <a:spLocks/>
          </p:cNvSpPr>
          <p:nvPr/>
        </p:nvSpPr>
        <p:spPr bwMode="auto">
          <a:xfrm>
            <a:off x="4929190" y="5929330"/>
            <a:ext cx="3357586" cy="828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sk-SK" kern="0" dirty="0" smtClean="0">
              <a:latin typeface="+mn-lt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sk-SK" kern="0" dirty="0" smtClean="0">
                <a:latin typeface="+mn-lt"/>
                <a:cs typeface="+mn-cs"/>
              </a:rPr>
              <a:t>Oplotenie a chodník na cintoríne</a:t>
            </a:r>
            <a:endParaRPr kumimoji="0" lang="sk-SK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obsahu 2"/>
          <p:cNvSpPr txBox="1">
            <a:spLocks/>
          </p:cNvSpPr>
          <p:nvPr/>
        </p:nvSpPr>
        <p:spPr bwMode="auto">
          <a:xfrm>
            <a:off x="4643438" y="1143000"/>
            <a:ext cx="415766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sk-SK" sz="2000" kern="0" dirty="0" smtClean="0">
                <a:latin typeface="+mn-lt"/>
                <a:cs typeface="+mn-cs"/>
              </a:rPr>
              <a:t>Výstavba oplotenia a chodníkov v cintoríne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sk-SK" sz="2000" kern="0" dirty="0" smtClean="0">
                <a:latin typeface="+mn-lt"/>
                <a:cs typeface="+mn-cs"/>
              </a:rPr>
              <a:t>Vybudovanie nového detského ihriska na sídlisku.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sk-SK" sz="2000" kern="0" dirty="0" smtClean="0">
                <a:latin typeface="+mn-lt"/>
                <a:cs typeface="+mn-cs"/>
              </a:rPr>
              <a:t>Rekonštrukcia multifunkčného ihriska v areáli školy.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sk-SK" sz="2000" kern="0" dirty="0" smtClean="0">
                <a:latin typeface="+mn-lt"/>
                <a:cs typeface="+mn-cs"/>
              </a:rPr>
              <a:t>Realizácia komunikácie na ulici </a:t>
            </a:r>
            <a:r>
              <a:rPr lang="sk-SK" sz="2000" kern="0" dirty="0" smtClean="0">
                <a:latin typeface="+mn-lt"/>
                <a:cs typeface="+mn-cs"/>
              </a:rPr>
              <a:t>Astrová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sk-SK" sz="2000" kern="0" dirty="0" smtClean="0">
                <a:latin typeface="+mn-lt"/>
                <a:cs typeface="+mn-cs"/>
              </a:rPr>
              <a:t>Modernizácia autobusových zastávok.</a:t>
            </a:r>
            <a:endParaRPr lang="sk-SK" sz="2000" kern="0" dirty="0">
              <a:latin typeface="+mn-lt"/>
              <a:cs typeface="+mn-cs"/>
            </a:endParaRPr>
          </a:p>
        </p:txBody>
      </p:sp>
      <p:sp>
        <p:nvSpPr>
          <p:cNvPr id="10243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b="1" dirty="0" smtClean="0"/>
              <a:t>PLÁN PRE ROK 2026</a:t>
            </a:r>
          </a:p>
        </p:txBody>
      </p:sp>
      <p:sp>
        <p:nvSpPr>
          <p:cNvPr id="10244" name="Zástupný symbol obsahu 2"/>
          <p:cNvSpPr>
            <a:spLocks noGrp="1"/>
          </p:cNvSpPr>
          <p:nvPr>
            <p:ph idx="1"/>
          </p:nvPr>
        </p:nvSpPr>
        <p:spPr>
          <a:xfrm>
            <a:off x="700088" y="1071563"/>
            <a:ext cx="4157662" cy="4525962"/>
          </a:xfrm>
        </p:spPr>
        <p:txBody>
          <a:bodyPr/>
          <a:lstStyle/>
          <a:p>
            <a:pPr eaLnBrk="1" hangingPunct="1"/>
            <a:r>
              <a:rPr lang="sk-SK" sz="2400" dirty="0" smtClean="0"/>
              <a:t>Pokračovanie v realizácii projektov rozšírenia MŠ a ZŠ.</a:t>
            </a:r>
          </a:p>
          <a:p>
            <a:pPr eaLnBrk="1" hangingPunct="1"/>
            <a:r>
              <a:rPr lang="sk-SK" sz="2400" dirty="0" smtClean="0"/>
              <a:t>Vybudovanie parkoviska pred ZŠ a Obecným úradom v rámci 1.etapy projektu Revitalizácie centra obce Zeleneč.</a:t>
            </a:r>
          </a:p>
          <a:p>
            <a:pPr eaLnBrk="1" hangingPunct="1"/>
            <a:r>
              <a:rPr lang="sk-SK" sz="2400" dirty="0" smtClean="0"/>
              <a:t>Revitalizácia námestia obce Zeleneč – snaha o získanie grantu a realizácia 2.etapy projektu.</a:t>
            </a:r>
          </a:p>
          <a:p>
            <a:pPr eaLnBrk="1" hangingPunct="1"/>
            <a:r>
              <a:rPr lang="sk-SK" sz="2400" dirty="0" smtClean="0"/>
              <a:t>Zvýšenie energetickej účinnosti budovy TJ.</a:t>
            </a:r>
          </a:p>
          <a:p>
            <a:pPr eaLnBrk="1" hangingPunct="1">
              <a:buNone/>
            </a:pPr>
            <a:endParaRPr lang="sk-SK" sz="2400" dirty="0" smtClean="0"/>
          </a:p>
          <a:p>
            <a:pPr eaLnBrk="1" hangingPunct="1"/>
            <a:endParaRPr lang="sk-SK" sz="2400" dirty="0" smtClean="0"/>
          </a:p>
        </p:txBody>
      </p:sp>
      <p:pic>
        <p:nvPicPr>
          <p:cNvPr id="7" name="Obrázok 6" descr="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4876" y="4572008"/>
            <a:ext cx="4286280" cy="19802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13409</TotalTime>
  <Words>514</Words>
  <Application>Microsoft Office PowerPoint</Application>
  <PresentationFormat>Prezentácia na obrazovke (4:3)</PresentationFormat>
  <Paragraphs>63</Paragraphs>
  <Slides>20</Slides>
  <Notes>1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20</vt:i4>
      </vt:variant>
    </vt:vector>
  </HeadingPairs>
  <TitlesOfParts>
    <vt:vector size="21" baseType="lpstr">
      <vt:lpstr>Diseño predeterminado</vt:lpstr>
      <vt:lpstr>REKAPITULÁCIA ČINNOSTI  ORGÁNOV SAMOSPRÁVY                              OBCE ZELENEČ ZA ROK 2025</vt:lpstr>
      <vt:lpstr>1. REALIZOVANÉ PROJEKTY  V OBCI ZELENEČ  V ROKU 2025</vt:lpstr>
      <vt:lpstr>Projekt:  Funkčná stavnica:  Ochrana pred povodňami</vt:lpstr>
      <vt:lpstr>2. ROZŠÍRENIE ZŠ A MŠ</vt:lpstr>
      <vt:lpstr>3. AKTIVITY REALIZOVANÉ  Z VLASTNÝCH FINANČNÝCH PROSTRIEDKOV  V OBCI ZELENEČ  V ROKU 2025</vt:lpstr>
      <vt:lpstr>Aktivita 1:  Zábradlie</vt:lpstr>
      <vt:lpstr>Aktivita 2:  Doplnenie kamerového systému</vt:lpstr>
      <vt:lpstr>Aktivita 3:  Rozšírenie cintorína</vt:lpstr>
      <vt:lpstr>Aktivita 4:  Defibrilátor</vt:lpstr>
      <vt:lpstr>Aktivita 5:  Obnova priestorov MŠ</vt:lpstr>
      <vt:lpstr>Aktivita 6:  Obnova dlažby v ZŠ</vt:lpstr>
      <vt:lpstr>Aktivita 7:  Nové hrobové miesta</vt:lpstr>
      <vt:lpstr>Aktivita 8:  Čistenie potoka v obci</vt:lpstr>
      <vt:lpstr>Aktivita 9:  Čistenie odtokového kanála</vt:lpstr>
      <vt:lpstr>Aktivita 10:  Obnova dopravného značenia</vt:lpstr>
      <vt:lpstr>Aktivita 11:  Obnova oplotenia detského ihriska</vt:lpstr>
      <vt:lpstr>4. PODPORA ČINNOSTI  ORGANIZÁCIÍ A ZDRUŽENÍ V OBCI</vt:lpstr>
      <vt:lpstr>5. OCHRANA OBČANOV  A MAJETKU</vt:lpstr>
      <vt:lpstr>6.Hotové projektové dokumentácie pre ďalší rozvoj obce</vt:lpstr>
      <vt:lpstr>PLÁN PRE ROK 2026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xerowat597@letpays.com</cp:lastModifiedBy>
  <cp:revision>1036</cp:revision>
  <dcterms:created xsi:type="dcterms:W3CDTF">2010-05-23T14:28:12Z</dcterms:created>
  <dcterms:modified xsi:type="dcterms:W3CDTF">2026-01-19T14:35:27Z</dcterms:modified>
</cp:coreProperties>
</file>